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7" r:id="rId3"/>
    <p:sldId id="333" r:id="rId4"/>
    <p:sldId id="258" r:id="rId5"/>
    <p:sldId id="323" r:id="rId6"/>
    <p:sldId id="295" r:id="rId7"/>
    <p:sldId id="334" r:id="rId8"/>
    <p:sldId id="293" r:id="rId9"/>
    <p:sldId id="292" r:id="rId10"/>
    <p:sldId id="335" r:id="rId11"/>
    <p:sldId id="33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0"/>
  </p:normalViewPr>
  <p:slideViewPr>
    <p:cSldViewPr>
      <p:cViewPr varScale="1">
        <p:scale>
          <a:sx n="83" d="100"/>
          <a:sy n="83" d="100"/>
        </p:scale>
        <p:origin x="192" y="1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0CBE-6497-4D5B-A116-F57237C4658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D739-CAC6-4F24-AAF0-00C77C131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02E0-DDEC-224C-B74A-EB0A8805AEE1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F1CC-C701-AA47-A15D-574A17250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xico_City_polic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Donald_Trum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386D-21BB-DD4C-BCFF-144B9B201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spirit of the late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Lange, its goal has been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translation of problems arising from real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into research questions and the subsequent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of results into practice.</a:t>
            </a:r>
          </a:p>
          <a:p>
            <a:endParaRPr lang="en-US" dirty="0"/>
          </a:p>
          <a:p>
            <a:r>
              <a:rPr lang="en-US" dirty="0"/>
              <a:t>Dutch minister </a:t>
            </a:r>
            <a:r>
              <a:rPr lang="en-US" dirty="0" err="1"/>
              <a:t>Lilianne</a:t>
            </a:r>
            <a:r>
              <a:rPr lang="en-US" dirty="0"/>
              <a:t> Ploumen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pledged 10 million euro to counter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exico City policy"/>
              </a:rPr>
              <a:t>Mexico City birth control fund policy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was reinstated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onald Trump"/>
              </a:rPr>
              <a:t>Donald Trump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January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D5480-FEB0-3443-97E3-8DCE5811BF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58011" y="-59234"/>
            <a:ext cx="4358005" cy="218935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9F90-DFA8-0949-AD5A-4244DDC90882}" type="datetimeFigureOut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8EA-04F5-F449-9075-E0E62B1F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859" y="1824745"/>
            <a:ext cx="8769246" cy="1102519"/>
          </a:xfrm>
        </p:spPr>
        <p:txBody>
          <a:bodyPr>
            <a:noAutofit/>
          </a:bodyPr>
          <a:lstStyle/>
          <a:p>
            <a:r>
              <a:rPr lang="en-US" sz="4800" b="1" dirty="0"/>
              <a:t>Welcome to Amsterdam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492" y="3208289"/>
            <a:ext cx="8027233" cy="173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700" dirty="0">
                <a:latin typeface="+mn-lt"/>
              </a:rPr>
              <a:t>Henry J.C. de Vries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endParaRPr lang="en-US" sz="2700" dirty="0"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1800" dirty="0">
                <a:latin typeface="+mn-lt"/>
              </a:rPr>
              <a:t>STI outpatient clinic, Municipal Health Service (GGD) Amsterdam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endParaRPr lang="en-US" sz="1800" dirty="0">
              <a:latin typeface="+mn-lt"/>
            </a:endParaRP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1800" dirty="0">
                <a:latin typeface="+mn-lt"/>
              </a:rPr>
              <a:t>Dermatology, Amsterdam University Medical Centers, University of Amsterdam</a:t>
            </a:r>
          </a:p>
        </p:txBody>
      </p:sp>
      <p:pic>
        <p:nvPicPr>
          <p:cNvPr id="8" name="Afbeelding 7" descr="GGD-logo-20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53" y="5095032"/>
            <a:ext cx="1487114" cy="1068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B7750-58E6-6643-B46F-EB523A7AF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53" y="5503218"/>
            <a:ext cx="2783771" cy="6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266" y="260648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STI care back then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government is leading</a:t>
            </a:r>
          </a:p>
          <a:p>
            <a:endParaRPr lang="en-GB" sz="2400" dirty="0"/>
          </a:p>
          <a:p>
            <a:r>
              <a:rPr lang="en-GB" sz="2400" dirty="0" err="1"/>
              <a:t>reglementarists</a:t>
            </a:r>
            <a:endParaRPr lang="en-GB" sz="2400" dirty="0"/>
          </a:p>
          <a:p>
            <a:pPr lvl="1"/>
            <a:r>
              <a:rPr lang="en-GB" sz="2000" dirty="0"/>
              <a:t>MDs (hygienists)</a:t>
            </a:r>
          </a:p>
          <a:p>
            <a:pPr lvl="1"/>
            <a:r>
              <a:rPr lang="en-GB" sz="2000" dirty="0"/>
              <a:t>military</a:t>
            </a:r>
          </a:p>
          <a:p>
            <a:pPr lvl="1"/>
            <a:r>
              <a:rPr lang="en-GB" sz="2000" dirty="0"/>
              <a:t>pragmatic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bg1"/>
                </a:solidFill>
              </a:rPr>
              <a:t>top down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law enforcement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(criminalization)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society is leading</a:t>
            </a:r>
          </a:p>
          <a:p>
            <a:endParaRPr lang="en-GB" sz="2400" dirty="0"/>
          </a:p>
          <a:p>
            <a:r>
              <a:rPr lang="en-GB" sz="2400" dirty="0" err="1"/>
              <a:t>abolutionists</a:t>
            </a:r>
            <a:endParaRPr lang="en-GB" sz="2400" dirty="0"/>
          </a:p>
          <a:p>
            <a:pPr lvl="1"/>
            <a:r>
              <a:rPr lang="en-GB" sz="2000" dirty="0"/>
              <a:t>religion and morality</a:t>
            </a:r>
          </a:p>
          <a:p>
            <a:pPr lvl="1"/>
            <a:r>
              <a:rPr lang="en-GB" sz="2000" dirty="0"/>
              <a:t>feminists</a:t>
            </a:r>
          </a:p>
          <a:p>
            <a:pPr lvl="1"/>
            <a:r>
              <a:rPr lang="en-GB" sz="2000" dirty="0"/>
              <a:t>idealist/</a:t>
            </a:r>
            <a:r>
              <a:rPr lang="en-GB" sz="2000" dirty="0" err="1"/>
              <a:t>activistic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>
                <a:solidFill>
                  <a:schemeClr val="bg1"/>
                </a:solidFill>
              </a:rPr>
              <a:t>bottom up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own responsibility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sexual health/rights</a:t>
            </a:r>
          </a:p>
        </p:txBody>
      </p:sp>
    </p:spTree>
    <p:extLst>
      <p:ext uri="{BB962C8B-B14F-4D97-AF65-F5344CB8AC3E}">
        <p14:creationId xmlns:p14="http://schemas.microsoft.com/office/powerpoint/2010/main" val="377426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266" y="260648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STI care back then and at present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government is leading</a:t>
            </a:r>
          </a:p>
          <a:p>
            <a:endParaRPr lang="en-GB" sz="2400" dirty="0"/>
          </a:p>
          <a:p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reglementarist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MDs (hygienists)</a:t>
            </a: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military</a:t>
            </a: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pragmatic</a:t>
            </a:r>
          </a:p>
          <a:p>
            <a:endParaRPr lang="en-GB" sz="2400" dirty="0"/>
          </a:p>
          <a:p>
            <a:r>
              <a:rPr lang="en-GB" sz="2400" dirty="0"/>
              <a:t>top down</a:t>
            </a:r>
          </a:p>
          <a:p>
            <a:pPr lvl="1"/>
            <a:r>
              <a:rPr lang="en-GB" sz="2000" dirty="0"/>
              <a:t>law enforcement</a:t>
            </a:r>
          </a:p>
          <a:p>
            <a:pPr lvl="1"/>
            <a:r>
              <a:rPr lang="en-GB" sz="2000" dirty="0"/>
              <a:t>(criminalization)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society is leading</a:t>
            </a:r>
          </a:p>
          <a:p>
            <a:endParaRPr lang="en-GB" sz="2400" dirty="0"/>
          </a:p>
          <a:p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abolutionist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religion and morality</a:t>
            </a: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feminists</a:t>
            </a:r>
          </a:p>
          <a:p>
            <a:pPr lvl="1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idealist/</a:t>
            </a:r>
            <a:r>
              <a:rPr lang="en-GB" sz="2000" dirty="0" err="1">
                <a:solidFill>
                  <a:schemeClr val="bg1">
                    <a:lumMod val="75000"/>
                  </a:schemeClr>
                </a:solidFill>
              </a:rPr>
              <a:t>activistic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sz="2400" dirty="0"/>
          </a:p>
          <a:p>
            <a:r>
              <a:rPr lang="en-GB" sz="2400" dirty="0"/>
              <a:t>bottom up</a:t>
            </a:r>
          </a:p>
          <a:p>
            <a:pPr lvl="1"/>
            <a:r>
              <a:rPr lang="en-GB" sz="2000" dirty="0"/>
              <a:t>own responsibility</a:t>
            </a:r>
          </a:p>
          <a:p>
            <a:pPr lvl="1"/>
            <a:r>
              <a:rPr lang="en-GB" sz="2000" dirty="0"/>
              <a:t>sexual health/rights</a:t>
            </a:r>
          </a:p>
        </p:txBody>
      </p:sp>
    </p:spTree>
    <p:extLst>
      <p:ext uri="{BB962C8B-B14F-4D97-AF65-F5344CB8AC3E}">
        <p14:creationId xmlns:p14="http://schemas.microsoft.com/office/powerpoint/2010/main" val="346239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50" dirty="0"/>
              <a:t>The Dutch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31640"/>
            <a:ext cx="5236124" cy="52657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Stimulating research environment &amp; health infrastructure </a:t>
            </a:r>
          </a:p>
          <a:p>
            <a:endParaRPr lang="en-US" dirty="0"/>
          </a:p>
          <a:p>
            <a:r>
              <a:rPr lang="en-US" dirty="0"/>
              <a:t>Internationally acknowledged STI and HIV research institutes covering a wide range of disciplines </a:t>
            </a:r>
          </a:p>
          <a:p>
            <a:endParaRPr lang="en-US" dirty="0"/>
          </a:p>
          <a:p>
            <a:r>
              <a:rPr lang="en-US" dirty="0"/>
              <a:t>Pragmatic and non-normative attitude in sexual and reproductive rights and health</a:t>
            </a:r>
          </a:p>
          <a:p>
            <a:endParaRPr lang="en-US" dirty="0"/>
          </a:p>
          <a:p>
            <a:r>
              <a:rPr lang="en-US" dirty="0"/>
              <a:t>Speedy application of scientific results into the real world with a modest budget</a:t>
            </a:r>
          </a:p>
          <a:p>
            <a:endParaRPr lang="en-US" dirty="0"/>
          </a:p>
          <a:p>
            <a:r>
              <a:rPr lang="en-US" dirty="0"/>
              <a:t>Involvement of key populations </a:t>
            </a:r>
          </a:p>
          <a:p>
            <a:endParaRPr lang="en-US" dirty="0"/>
          </a:p>
          <a:p>
            <a:r>
              <a:rPr lang="en-US" dirty="0"/>
              <a:t>Strengthening of civil society organizations and networks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324" y="1331640"/>
            <a:ext cx="3680762" cy="4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8" y="260648"/>
            <a:ext cx="6638782" cy="864000"/>
          </a:xfrm>
        </p:spPr>
        <p:txBody>
          <a:bodyPr/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99896"/>
              </p:ext>
            </p:extLst>
          </p:nvPr>
        </p:nvGraphicFramePr>
        <p:xfrm>
          <a:off x="116130" y="1264528"/>
          <a:ext cx="89280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904">
                  <a:extLst>
                    <a:ext uri="{9D8B030D-6E8A-4147-A177-3AD203B41FA5}">
                      <a16:colId xmlns:a16="http://schemas.microsoft.com/office/drawing/2014/main" val="1605867189"/>
                    </a:ext>
                  </a:extLst>
                </a:gridCol>
                <a:gridCol w="3079096">
                  <a:extLst>
                    <a:ext uri="{9D8B030D-6E8A-4147-A177-3AD203B41FA5}">
                      <a16:colId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Medigene</a:t>
                      </a:r>
                      <a:endParaRPr lang="en-US" dirty="0"/>
                    </a:p>
                    <a:p>
                      <a:r>
                        <a:rPr lang="en-US" dirty="0"/>
                        <a:t>Gilead</a:t>
                      </a:r>
                    </a:p>
                    <a:p>
                      <a:r>
                        <a:rPr lang="en-US" dirty="0"/>
                        <a:t>MSD</a:t>
                      </a:r>
                    </a:p>
                    <a:p>
                      <a:r>
                        <a:rPr lang="en-US" dirty="0" err="1"/>
                        <a:t>Abott</a:t>
                      </a:r>
                      <a:endParaRPr lang="en-US" dirty="0"/>
                    </a:p>
                    <a:p>
                      <a:r>
                        <a:rPr lang="en-US" dirty="0"/>
                        <a:t>Janssen</a:t>
                      </a:r>
                    </a:p>
                    <a:p>
                      <a:r>
                        <a:rPr lang="en-US" dirty="0"/>
                        <a:t>Novartis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2703" y="476672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STI care in old Amsterdam: </a:t>
            </a:r>
            <a:br>
              <a:rPr lang="en-US" dirty="0"/>
            </a:br>
            <a:r>
              <a:rPr lang="en-US" dirty="0"/>
              <a:t>being seen “under the clock”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2" y="2239963"/>
            <a:ext cx="4374628" cy="281288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87" y="2239963"/>
            <a:ext cx="3750513" cy="2812885"/>
          </a:xfrm>
        </p:spPr>
      </p:pic>
    </p:spTree>
    <p:extLst>
      <p:ext uri="{BB962C8B-B14F-4D97-AF65-F5344CB8AC3E}">
        <p14:creationId xmlns:p14="http://schemas.microsoft.com/office/powerpoint/2010/main" val="42557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1822"/>
            <a:ext cx="6172200" cy="857250"/>
          </a:xfrm>
        </p:spPr>
        <p:txBody>
          <a:bodyPr>
            <a:normAutofit/>
          </a:bodyPr>
          <a:lstStyle/>
          <a:p>
            <a:r>
              <a:rPr lang="nl-NL" sz="4000" dirty="0" err="1"/>
              <a:t>Reglementarism</a:t>
            </a:r>
            <a:endParaRPr lang="nl-NL" sz="4000" dirty="0"/>
          </a:p>
        </p:txBody>
      </p:sp>
      <p:pic>
        <p:nvPicPr>
          <p:cNvPr id="70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340" y="3224237"/>
            <a:ext cx="1778794" cy="26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294" y="1917936"/>
            <a:ext cx="1949467" cy="24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" y="1830838"/>
            <a:ext cx="5326380" cy="4169912"/>
          </a:xfrm>
          <a:noFill/>
          <a:ln/>
        </p:spPr>
        <p:txBody>
          <a:bodyPr>
            <a:noAutofit/>
          </a:bodyPr>
          <a:lstStyle/>
          <a:p>
            <a:r>
              <a:rPr lang="nl-NL" dirty="0" err="1"/>
              <a:t>mid</a:t>
            </a:r>
            <a:r>
              <a:rPr lang="nl-NL" dirty="0"/>
              <a:t> 1800</a:t>
            </a:r>
          </a:p>
          <a:p>
            <a:endParaRPr lang="nl-NL" sz="2800" dirty="0"/>
          </a:p>
          <a:p>
            <a:r>
              <a:rPr lang="nl-NL" dirty="0" err="1"/>
              <a:t>hygienist</a:t>
            </a:r>
            <a:r>
              <a:rPr lang="nl-NL" dirty="0"/>
              <a:t> (</a:t>
            </a:r>
            <a:r>
              <a:rPr lang="nl-NL" dirty="0" err="1"/>
              <a:t>MDs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military</a:t>
            </a:r>
          </a:p>
          <a:p>
            <a:endParaRPr lang="nl-NL" dirty="0"/>
          </a:p>
          <a:p>
            <a:r>
              <a:rPr lang="nl-NL" dirty="0"/>
              <a:t>male libido as a </a:t>
            </a:r>
            <a:r>
              <a:rPr lang="nl-NL" dirty="0" err="1"/>
              <a:t>sign</a:t>
            </a:r>
            <a:r>
              <a:rPr lang="nl-NL" dirty="0"/>
              <a:t> of </a:t>
            </a:r>
            <a:r>
              <a:rPr lang="nl-NL" dirty="0" err="1"/>
              <a:t>virility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regulation</a:t>
            </a:r>
            <a:r>
              <a:rPr lang="nl-NL" dirty="0"/>
              <a:t> of </a:t>
            </a:r>
            <a:r>
              <a:rPr lang="nl-NL" dirty="0" err="1"/>
              <a:t>brothels</a:t>
            </a:r>
            <a:endParaRPr lang="nl-NL" dirty="0"/>
          </a:p>
          <a:p>
            <a:pPr lvl="1">
              <a:buFont typeface="Arial"/>
              <a:buChar char="•"/>
            </a:pPr>
            <a:r>
              <a:rPr lang="nl-NL" sz="1800" dirty="0" err="1"/>
              <a:t>obligatory</a:t>
            </a:r>
            <a:r>
              <a:rPr lang="nl-NL" sz="1800" dirty="0"/>
              <a:t> check ups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sex</a:t>
            </a:r>
            <a:r>
              <a:rPr lang="nl-NL" sz="1800" dirty="0"/>
              <a:t> </a:t>
            </a:r>
            <a:r>
              <a:rPr lang="nl-NL" sz="1800" dirty="0" err="1"/>
              <a:t>workers</a:t>
            </a:r>
            <a:endParaRPr lang="nl-NL" sz="1800" dirty="0"/>
          </a:p>
          <a:p>
            <a:pPr lvl="1">
              <a:buFont typeface="Arial"/>
              <a:buChar char="•"/>
            </a:pPr>
            <a:r>
              <a:rPr lang="nl-NL" sz="1800" dirty="0" err="1"/>
              <a:t>work</a:t>
            </a:r>
            <a:r>
              <a:rPr lang="nl-NL" sz="1800" dirty="0"/>
              <a:t> ban </a:t>
            </a:r>
            <a:r>
              <a:rPr lang="nl-NL" sz="1800" dirty="0" err="1"/>
              <a:t>if</a:t>
            </a:r>
            <a:r>
              <a:rPr lang="nl-NL" sz="1800" dirty="0"/>
              <a:t> </a:t>
            </a:r>
            <a:r>
              <a:rPr lang="nl-NL" sz="1800" dirty="0" err="1"/>
              <a:t>necessary</a:t>
            </a:r>
            <a:endParaRPr lang="nl-NL" sz="18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271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818" y="44624"/>
            <a:ext cx="6172200" cy="857250"/>
          </a:xfrm>
        </p:spPr>
        <p:txBody>
          <a:bodyPr>
            <a:normAutofit/>
          </a:bodyPr>
          <a:lstStyle/>
          <a:p>
            <a:r>
              <a:rPr lang="nl-NL" sz="4000" dirty="0" err="1"/>
              <a:t>Abolutionism</a:t>
            </a:r>
            <a:endParaRPr lang="nl-NL" sz="4000" dirty="0"/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144781" y="1587580"/>
            <a:ext cx="5561886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l-NL" sz="2800" dirty="0" err="1"/>
              <a:t>Since</a:t>
            </a:r>
            <a:r>
              <a:rPr lang="nl-NL" sz="2800" dirty="0"/>
              <a:t> 1880 (</a:t>
            </a:r>
            <a:r>
              <a:rPr lang="nl-NL" sz="2800" dirty="0" err="1"/>
              <a:t>Victorian</a:t>
            </a:r>
            <a:r>
              <a:rPr lang="nl-NL" sz="2800" dirty="0"/>
              <a:t> </a:t>
            </a:r>
            <a:r>
              <a:rPr lang="nl-NL" sz="2800" dirty="0" err="1"/>
              <a:t>age</a:t>
            </a:r>
            <a:r>
              <a:rPr lang="nl-NL" sz="2800" dirty="0"/>
              <a:t>)</a:t>
            </a:r>
          </a:p>
          <a:p>
            <a:pPr marL="6858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 err="1"/>
              <a:t>fight</a:t>
            </a:r>
            <a:r>
              <a:rPr lang="nl-NL" sz="2000" dirty="0"/>
              <a:t> </a:t>
            </a:r>
            <a:r>
              <a:rPr lang="nl-NL" sz="2000" dirty="0" err="1"/>
              <a:t>against</a:t>
            </a:r>
            <a:r>
              <a:rPr lang="nl-NL" sz="2000" dirty="0"/>
              <a:t> </a:t>
            </a:r>
            <a:r>
              <a:rPr lang="nl-NL" sz="2000" dirty="0" err="1"/>
              <a:t>indecency</a:t>
            </a:r>
            <a:endParaRPr lang="nl-NL" sz="2000" dirty="0"/>
          </a:p>
          <a:p>
            <a:pPr marL="6858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 err="1"/>
              <a:t>religious</a:t>
            </a:r>
            <a:r>
              <a:rPr lang="nl-NL" sz="2000" dirty="0"/>
              <a:t> leaders </a:t>
            </a:r>
            <a:r>
              <a:rPr lang="nl-NL" sz="2000" dirty="0" err="1"/>
              <a:t>and</a:t>
            </a:r>
            <a:r>
              <a:rPr lang="nl-NL" sz="2000" dirty="0"/>
              <a:t> 1st feminist </a:t>
            </a:r>
            <a:r>
              <a:rPr lang="nl-NL" sz="2000" dirty="0" err="1"/>
              <a:t>movement</a:t>
            </a:r>
            <a:endParaRPr lang="nl-NL" sz="2000" dirty="0"/>
          </a:p>
          <a:p>
            <a:pPr marL="342900" lvl="1">
              <a:spcBef>
                <a:spcPct val="20000"/>
              </a:spcBef>
            </a:pPr>
            <a:endParaRPr lang="nl-NL" sz="2800" dirty="0"/>
          </a:p>
          <a:p>
            <a:pPr marL="257175" indent="-2571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nl-NL" sz="2800" dirty="0"/>
              <a:t>1911: </a:t>
            </a:r>
            <a:r>
              <a:rPr lang="nl-NL" sz="2800" dirty="0" err="1"/>
              <a:t>indecency</a:t>
            </a:r>
            <a:r>
              <a:rPr lang="nl-NL" sz="2800" dirty="0"/>
              <a:t> act</a:t>
            </a:r>
          </a:p>
          <a:p>
            <a:pPr marL="600075" lvl="1" indent="-257175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nl-NL" sz="2000" dirty="0"/>
              <a:t>ban on </a:t>
            </a:r>
            <a:r>
              <a:rPr lang="nl-NL" sz="2000" dirty="0" err="1"/>
              <a:t>brothels</a:t>
            </a:r>
            <a:endParaRPr lang="nl-NL" sz="2000" dirty="0"/>
          </a:p>
          <a:p>
            <a:pPr marL="857250" lvl="2" indent="-171450">
              <a:spcBef>
                <a:spcPct val="20000"/>
              </a:spcBef>
              <a:buFontTx/>
              <a:buChar char="•"/>
            </a:pPr>
            <a:endParaRPr lang="nl-NL" sz="20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l-NL" sz="2800" dirty="0"/>
              <a:t>1914 Dutch Union </a:t>
            </a:r>
            <a:r>
              <a:rPr lang="nl-NL" sz="2800" dirty="0" err="1"/>
              <a:t>against</a:t>
            </a:r>
            <a:r>
              <a:rPr lang="nl-NL" sz="2800" dirty="0"/>
              <a:t> STI</a:t>
            </a:r>
          </a:p>
          <a:p>
            <a:pPr marL="6858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/>
              <a:t>anti </a:t>
            </a:r>
            <a:r>
              <a:rPr lang="nl-NL" sz="2000" dirty="0" err="1"/>
              <a:t>reglementarist</a:t>
            </a:r>
            <a:endParaRPr lang="nl-NL" sz="2000" dirty="0"/>
          </a:p>
          <a:p>
            <a:pPr marL="6858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/>
              <a:t>anti </a:t>
            </a:r>
            <a:r>
              <a:rPr lang="nl-NL" sz="2000" dirty="0" err="1"/>
              <a:t>contraceptives</a:t>
            </a:r>
            <a:endParaRPr lang="nl-NL" sz="2000" dirty="0"/>
          </a:p>
        </p:txBody>
      </p:sp>
      <p:pic>
        <p:nvPicPr>
          <p:cNvPr id="701445" name="Picture 5" descr="kuy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667" y="4039077"/>
            <a:ext cx="1817661" cy="24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667" y="1665335"/>
            <a:ext cx="3068969" cy="22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D7A66B71-E029-D044-B0AD-B5187E2F4FA6}"/>
              </a:ext>
            </a:extLst>
          </p:cNvPr>
          <p:cNvSpPr txBox="1">
            <a:spLocks/>
          </p:cNvSpPr>
          <p:nvPr/>
        </p:nvSpPr>
        <p:spPr>
          <a:xfrm>
            <a:off x="2555776" y="116632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Reglementarist</a:t>
            </a:r>
            <a:r>
              <a:rPr lang="en-GB" dirty="0"/>
              <a:t> campaigns</a:t>
            </a:r>
          </a:p>
        </p:txBody>
      </p:sp>
      <p:pic>
        <p:nvPicPr>
          <p:cNvPr id="9" name="Tijdelijke aanduiding voor inhoud 3" descr="STI poster military and prostitutes.jpg">
            <a:extLst>
              <a:ext uri="{FF2B5EF4-FFF2-40B4-BE49-F238E27FC236}">
                <a16:creationId xmlns:a16="http://schemas.microsoft.com/office/drawing/2014/main" id="{79A6138D-E4EF-544A-B294-64660283A4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261215"/>
            <a:ext cx="4440263" cy="4976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BC2DF-ADB9-8A4C-973E-B6A72278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12" y="1293887"/>
            <a:ext cx="3634759" cy="49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SB 2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46" r="-12046"/>
          <a:stretch>
            <a:fillRect/>
          </a:stretch>
        </p:blipFill>
        <p:spPr>
          <a:xfrm>
            <a:off x="6808" y="1124744"/>
            <a:ext cx="9190223" cy="5054268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627784" y="44624"/>
            <a:ext cx="8229600" cy="857250"/>
          </a:xfrm>
        </p:spPr>
        <p:txBody>
          <a:bodyPr/>
          <a:lstStyle/>
          <a:p>
            <a:r>
              <a:rPr lang="en-GB" dirty="0" err="1"/>
              <a:t>Abolutionist</a:t>
            </a:r>
            <a:r>
              <a:rPr lang="en-GB" dirty="0"/>
              <a:t> campaign</a:t>
            </a:r>
          </a:p>
        </p:txBody>
      </p:sp>
    </p:spTree>
    <p:extLst>
      <p:ext uri="{BB962C8B-B14F-4D97-AF65-F5344CB8AC3E}">
        <p14:creationId xmlns:p14="http://schemas.microsoft.com/office/powerpoint/2010/main" val="87575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1970s campaigns</a:t>
            </a:r>
          </a:p>
        </p:txBody>
      </p:sp>
      <p:pic>
        <p:nvPicPr>
          <p:cNvPr id="9" name="Tijdelijke aanduiding voor inhoud 8" descr="SSB 24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82" r="-14382"/>
          <a:stretch>
            <a:fillRect/>
          </a:stretch>
        </p:blipFill>
        <p:spPr>
          <a:xfrm>
            <a:off x="11346" y="1282830"/>
            <a:ext cx="4617803" cy="5170506"/>
          </a:xfrm>
        </p:spPr>
      </p:pic>
      <p:pic>
        <p:nvPicPr>
          <p:cNvPr id="8" name="Tijdelijke aanduiding voor inhoud 7" descr="SSB diaseries - 01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05" b="-32105"/>
          <a:stretch>
            <a:fillRect/>
          </a:stretch>
        </p:blipFill>
        <p:spPr>
          <a:xfrm>
            <a:off x="4211960" y="260648"/>
            <a:ext cx="4678288" cy="5238231"/>
          </a:xfrm>
        </p:spPr>
      </p:pic>
    </p:spTree>
    <p:extLst>
      <p:ext uri="{BB962C8B-B14F-4D97-AF65-F5344CB8AC3E}">
        <p14:creationId xmlns:p14="http://schemas.microsoft.com/office/powerpoint/2010/main" val="22977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1980-1990s campaigns</a:t>
            </a:r>
          </a:p>
        </p:txBody>
      </p:sp>
      <p:pic>
        <p:nvPicPr>
          <p:cNvPr id="10" name="Tijdelijke aanduiding voor inhoud 9" descr="postercamp SAD schorer st HIV nws jan 9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35" r="-16335"/>
          <a:stretch>
            <a:fillRect/>
          </a:stretch>
        </p:blipFill>
        <p:spPr/>
      </p:pic>
      <p:pic>
        <p:nvPicPr>
          <p:cNvPr id="8" name="Tijdelijke aanduiding voor inhoud 7" descr="BOOMST~1.PD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77" r="-13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29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324</Words>
  <Application>Microsoft Macintosh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Welcome to Amsterdam</vt:lpstr>
      <vt:lpstr>Disclosure</vt:lpstr>
      <vt:lpstr>STI care in old Amsterdam:  being seen “under the clock”</vt:lpstr>
      <vt:lpstr>Reglementarism</vt:lpstr>
      <vt:lpstr>Abolutionism</vt:lpstr>
      <vt:lpstr>PowerPoint Presentation</vt:lpstr>
      <vt:lpstr>Abolutionist campaign</vt:lpstr>
      <vt:lpstr>1970s campaigns</vt:lpstr>
      <vt:lpstr>1980-1990s campaigns</vt:lpstr>
      <vt:lpstr>STI care back then</vt:lpstr>
      <vt:lpstr>STI care back then and at present</vt:lpstr>
      <vt:lpstr>The Dutch approach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Microsoft Office User</cp:lastModifiedBy>
  <cp:revision>30</cp:revision>
  <dcterms:created xsi:type="dcterms:W3CDTF">2015-07-06T08:16:27Z</dcterms:created>
  <dcterms:modified xsi:type="dcterms:W3CDTF">2018-07-18T12:52:21Z</dcterms:modified>
</cp:coreProperties>
</file>